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0" r:id="rId6"/>
    <p:sldId id="257" r:id="rId7"/>
    <p:sldId id="259" r:id="rId8"/>
    <p:sldId id="258" r:id="rId9"/>
    <p:sldId id="260" r:id="rId10"/>
    <p:sldId id="271" r:id="rId11"/>
    <p:sldId id="261" r:id="rId12"/>
    <p:sldId id="262" r:id="rId13"/>
    <p:sldId id="264" r:id="rId14"/>
    <p:sldId id="266" r:id="rId15"/>
    <p:sldId id="267" r:id="rId16"/>
    <p:sldId id="268" r:id="rId17"/>
    <p:sldId id="273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FEE334-53D6-4BDF-B47F-9857215763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4E9D43-0E0D-4C45-9CF9-783C9311B5B2}">
      <dgm:prSet custT="1"/>
      <dgm:spPr/>
      <dgm:t>
        <a:bodyPr/>
        <a:lstStyle/>
        <a:p>
          <a:r>
            <a:rPr lang="en-US" sz="2400" dirty="0"/>
            <a:t>Are parallel in how they are administered</a:t>
          </a:r>
        </a:p>
      </dgm:t>
    </dgm:pt>
    <dgm:pt modelId="{A709DFEF-EF7D-446A-AC27-9C96D0280889}" type="parTrans" cxnId="{CE04C5C9-C8AD-454D-A595-A19F6038D80D}">
      <dgm:prSet/>
      <dgm:spPr/>
      <dgm:t>
        <a:bodyPr/>
        <a:lstStyle/>
        <a:p>
          <a:endParaRPr lang="en-US"/>
        </a:p>
      </dgm:t>
    </dgm:pt>
    <dgm:pt modelId="{BAFD4119-1806-488D-846D-970FC6DE1D2B}" type="sibTrans" cxnId="{CE04C5C9-C8AD-454D-A595-A19F6038D80D}">
      <dgm:prSet/>
      <dgm:spPr/>
      <dgm:t>
        <a:bodyPr/>
        <a:lstStyle/>
        <a:p>
          <a:endParaRPr lang="en-US"/>
        </a:p>
      </dgm:t>
    </dgm:pt>
    <dgm:pt modelId="{A62D328F-14EC-4BDC-B04A-33EB5484ED46}">
      <dgm:prSet custT="1"/>
      <dgm:spPr/>
      <dgm:t>
        <a:bodyPr/>
        <a:lstStyle/>
        <a:p>
          <a:r>
            <a:rPr lang="en-US" sz="2400" dirty="0"/>
            <a:t>Principal/Administrator’s appraisal will be completed by the president</a:t>
          </a:r>
        </a:p>
      </dgm:t>
    </dgm:pt>
    <dgm:pt modelId="{124D5455-623B-45AB-B3AB-42246B31279C}" type="parTrans" cxnId="{C1454F16-5C60-4318-972D-826B76B1CF51}">
      <dgm:prSet/>
      <dgm:spPr/>
      <dgm:t>
        <a:bodyPr/>
        <a:lstStyle/>
        <a:p>
          <a:endParaRPr lang="en-US"/>
        </a:p>
      </dgm:t>
    </dgm:pt>
    <dgm:pt modelId="{014DF620-74CA-480F-9E5B-794C83CFA56E}" type="sibTrans" cxnId="{C1454F16-5C60-4318-972D-826B76B1CF51}">
      <dgm:prSet/>
      <dgm:spPr/>
      <dgm:t>
        <a:bodyPr/>
        <a:lstStyle/>
        <a:p>
          <a:endParaRPr lang="en-US"/>
        </a:p>
      </dgm:t>
    </dgm:pt>
    <dgm:pt modelId="{C2E02366-49EF-4E28-80B7-31F59251346A}">
      <dgm:prSet custT="1"/>
      <dgm:spPr/>
      <dgm:t>
        <a:bodyPr/>
        <a:lstStyle/>
        <a:p>
          <a:r>
            <a:rPr lang="en-US" sz="2400" dirty="0"/>
            <a:t>President’s appraisal will be completed by the board chair</a:t>
          </a:r>
        </a:p>
      </dgm:t>
    </dgm:pt>
    <dgm:pt modelId="{8F24A2CB-09A3-4394-8C81-78C627A713BE}" type="parTrans" cxnId="{E95E8A44-DEB4-464C-BB2F-8C9043E54E6B}">
      <dgm:prSet/>
      <dgm:spPr/>
      <dgm:t>
        <a:bodyPr/>
        <a:lstStyle/>
        <a:p>
          <a:endParaRPr lang="en-US"/>
        </a:p>
      </dgm:t>
    </dgm:pt>
    <dgm:pt modelId="{9CE12299-2029-4BE9-9BAA-4EBBC2AD57AA}" type="sibTrans" cxnId="{E95E8A44-DEB4-464C-BB2F-8C9043E54E6B}">
      <dgm:prSet/>
      <dgm:spPr/>
      <dgm:t>
        <a:bodyPr/>
        <a:lstStyle/>
        <a:p>
          <a:endParaRPr lang="en-US"/>
        </a:p>
      </dgm:t>
    </dgm:pt>
    <dgm:pt modelId="{B4CFF5FC-AC65-43FF-98A2-6B34544AE450}" type="pres">
      <dgm:prSet presAssocID="{0AFEE334-53D6-4BDF-B47F-985721576307}" presName="linear" presStyleCnt="0">
        <dgm:presLayoutVars>
          <dgm:animLvl val="lvl"/>
          <dgm:resizeHandles val="exact"/>
        </dgm:presLayoutVars>
      </dgm:prSet>
      <dgm:spPr/>
    </dgm:pt>
    <dgm:pt modelId="{F1ED7D8D-EB14-4C9B-893E-78B430019BCD}" type="pres">
      <dgm:prSet presAssocID="{1E4E9D43-0E0D-4C45-9CF9-783C9311B5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727AA77-5A74-40DD-B80E-6E20E39A1D20}" type="pres">
      <dgm:prSet presAssocID="{BAFD4119-1806-488D-846D-970FC6DE1D2B}" presName="spacer" presStyleCnt="0"/>
      <dgm:spPr/>
    </dgm:pt>
    <dgm:pt modelId="{39328DDD-BF3A-43E2-831F-68ED45EE5898}" type="pres">
      <dgm:prSet presAssocID="{A62D328F-14EC-4BDC-B04A-33EB5484ED4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4261DB-94C4-46FA-95F4-338019314A36}" type="pres">
      <dgm:prSet presAssocID="{014DF620-74CA-480F-9E5B-794C83CFA56E}" presName="spacer" presStyleCnt="0"/>
      <dgm:spPr/>
    </dgm:pt>
    <dgm:pt modelId="{3A2CAE48-ED92-4F1F-8143-ABDE06FEC416}" type="pres">
      <dgm:prSet presAssocID="{C2E02366-49EF-4E28-80B7-31F59251346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423E80B-5B72-4FB4-A137-E2A1CC204B8D}" type="presOf" srcId="{A62D328F-14EC-4BDC-B04A-33EB5484ED46}" destId="{39328DDD-BF3A-43E2-831F-68ED45EE5898}" srcOrd="0" destOrd="0" presId="urn:microsoft.com/office/officeart/2005/8/layout/vList2"/>
    <dgm:cxn modelId="{108C010F-654C-46F9-A28E-48992F18218C}" type="presOf" srcId="{0AFEE334-53D6-4BDF-B47F-985721576307}" destId="{B4CFF5FC-AC65-43FF-98A2-6B34544AE450}" srcOrd="0" destOrd="0" presId="urn:microsoft.com/office/officeart/2005/8/layout/vList2"/>
    <dgm:cxn modelId="{C1454F16-5C60-4318-972D-826B76B1CF51}" srcId="{0AFEE334-53D6-4BDF-B47F-985721576307}" destId="{A62D328F-14EC-4BDC-B04A-33EB5484ED46}" srcOrd="1" destOrd="0" parTransId="{124D5455-623B-45AB-B3AB-42246B31279C}" sibTransId="{014DF620-74CA-480F-9E5B-794C83CFA56E}"/>
    <dgm:cxn modelId="{E95E8A44-DEB4-464C-BB2F-8C9043E54E6B}" srcId="{0AFEE334-53D6-4BDF-B47F-985721576307}" destId="{C2E02366-49EF-4E28-80B7-31F59251346A}" srcOrd="2" destOrd="0" parTransId="{8F24A2CB-09A3-4394-8C81-78C627A713BE}" sibTransId="{9CE12299-2029-4BE9-9BAA-4EBBC2AD57AA}"/>
    <dgm:cxn modelId="{BD8B2147-B4E4-4C3B-BC8E-F19B5A5FA75D}" type="presOf" srcId="{1E4E9D43-0E0D-4C45-9CF9-783C9311B5B2}" destId="{F1ED7D8D-EB14-4C9B-893E-78B430019BCD}" srcOrd="0" destOrd="0" presId="urn:microsoft.com/office/officeart/2005/8/layout/vList2"/>
    <dgm:cxn modelId="{ACCA7376-CEA9-497A-8D97-931D51C6A561}" type="presOf" srcId="{C2E02366-49EF-4E28-80B7-31F59251346A}" destId="{3A2CAE48-ED92-4F1F-8143-ABDE06FEC416}" srcOrd="0" destOrd="0" presId="urn:microsoft.com/office/officeart/2005/8/layout/vList2"/>
    <dgm:cxn modelId="{CE04C5C9-C8AD-454D-A595-A19F6038D80D}" srcId="{0AFEE334-53D6-4BDF-B47F-985721576307}" destId="{1E4E9D43-0E0D-4C45-9CF9-783C9311B5B2}" srcOrd="0" destOrd="0" parTransId="{A709DFEF-EF7D-446A-AC27-9C96D0280889}" sibTransId="{BAFD4119-1806-488D-846D-970FC6DE1D2B}"/>
    <dgm:cxn modelId="{747CB7B6-6AC1-4414-AA8C-2526C2F4485B}" type="presParOf" srcId="{B4CFF5FC-AC65-43FF-98A2-6B34544AE450}" destId="{F1ED7D8D-EB14-4C9B-893E-78B430019BCD}" srcOrd="0" destOrd="0" presId="urn:microsoft.com/office/officeart/2005/8/layout/vList2"/>
    <dgm:cxn modelId="{5FF9BE98-6BD6-4076-AC13-9CE8615103F5}" type="presParOf" srcId="{B4CFF5FC-AC65-43FF-98A2-6B34544AE450}" destId="{9727AA77-5A74-40DD-B80E-6E20E39A1D20}" srcOrd="1" destOrd="0" presId="urn:microsoft.com/office/officeart/2005/8/layout/vList2"/>
    <dgm:cxn modelId="{2BCC56D6-8CE8-459E-B70A-3B0386E610EA}" type="presParOf" srcId="{B4CFF5FC-AC65-43FF-98A2-6B34544AE450}" destId="{39328DDD-BF3A-43E2-831F-68ED45EE5898}" srcOrd="2" destOrd="0" presId="urn:microsoft.com/office/officeart/2005/8/layout/vList2"/>
    <dgm:cxn modelId="{9D16EAC9-2D7F-4228-AF5E-50342B55D1D0}" type="presParOf" srcId="{B4CFF5FC-AC65-43FF-98A2-6B34544AE450}" destId="{A84261DB-94C4-46FA-95F4-338019314A36}" srcOrd="3" destOrd="0" presId="urn:microsoft.com/office/officeart/2005/8/layout/vList2"/>
    <dgm:cxn modelId="{14FD41A8-0D89-4455-A603-19B2ED838C34}" type="presParOf" srcId="{B4CFF5FC-AC65-43FF-98A2-6B34544AE450}" destId="{3A2CAE48-ED92-4F1F-8143-ABDE06FEC41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D7D8D-EB14-4C9B-893E-78B430019BCD}">
      <dsp:nvSpPr>
        <dsp:cNvPr id="0" name=""/>
        <dsp:cNvSpPr/>
      </dsp:nvSpPr>
      <dsp:spPr>
        <a:xfrm>
          <a:off x="0" y="15524"/>
          <a:ext cx="6848715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parallel in how they are administered</a:t>
          </a:r>
        </a:p>
      </dsp:txBody>
      <dsp:txXfrm>
        <a:off x="46606" y="62130"/>
        <a:ext cx="6755503" cy="861508"/>
      </dsp:txXfrm>
    </dsp:sp>
    <dsp:sp modelId="{39328DDD-BF3A-43E2-831F-68ED45EE5898}">
      <dsp:nvSpPr>
        <dsp:cNvPr id="0" name=""/>
        <dsp:cNvSpPr/>
      </dsp:nvSpPr>
      <dsp:spPr>
        <a:xfrm>
          <a:off x="0" y="1117124"/>
          <a:ext cx="6848715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Principal/Administrator’s appraisal will be completed by the president</a:t>
          </a:r>
        </a:p>
      </dsp:txBody>
      <dsp:txXfrm>
        <a:off x="46606" y="1163730"/>
        <a:ext cx="6755503" cy="861508"/>
      </dsp:txXfrm>
    </dsp:sp>
    <dsp:sp modelId="{3A2CAE48-ED92-4F1F-8143-ABDE06FEC416}">
      <dsp:nvSpPr>
        <dsp:cNvPr id="0" name=""/>
        <dsp:cNvSpPr/>
      </dsp:nvSpPr>
      <dsp:spPr>
        <a:xfrm>
          <a:off x="0" y="2218724"/>
          <a:ext cx="6848715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President’s appraisal will be completed by the board chair</a:t>
          </a:r>
        </a:p>
      </dsp:txBody>
      <dsp:txXfrm>
        <a:off x="46606" y="2265330"/>
        <a:ext cx="6755503" cy="861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D80CE-4A58-4704-A523-3E29D71D6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9F679-AE38-4750-8BC8-1BDD2D3D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1152-D891-4B2E-BEED-40A3F833C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3FE66-2AF9-49DD-9321-F685AB5F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92609-2804-4298-B9A8-8584B788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2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8F4F-A913-4362-AC18-2E34AAD2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A8062-58FF-43DC-8051-F730D496C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AB525-1E64-45CE-BD31-8AD7B2B7C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0B22-7CB2-412A-ACD1-42AEB606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2B198-06D7-48AB-A815-6228BC10D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1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6310C6-2055-4C53-B24F-0A0C123A4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20B31-F2DD-4184-8208-D0F99D551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5F035-65D5-49B6-9C70-3A300CFA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211C9-B931-468D-B823-984F0752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B354-A744-4BDA-9B2E-93889E56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9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DF1F3-F1C5-48F6-A106-2E3042D8F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10AA7-B03B-4151-BEBA-7E244CCE8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68B1F-F860-491A-9C1B-41062223A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AB37D-985F-4129-BC0E-34DC7E71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7EEA3-138F-4744-936C-45F87308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1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FF5DE-F01D-41E8-BADB-B485B840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C31E9-2CC4-4580-82F3-4E92AB84C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ACEF-3F22-4E5D-8761-61D7CA80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27A17-743C-46EA-8445-F0BA669F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61A9-56B9-4E52-9162-D890A53C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7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729D5-D28F-476F-BD3A-6AAD9F68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3B221-4DF1-4B66-ABD2-08B90B2FE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63FFE-047A-407A-93B3-44CFE0CB2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B6619-4EEB-4E0E-8BCF-A65FC9D9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B2A64-D119-434C-9CAC-26AF0DFF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7FCA3-CCBB-41DB-8DE0-4E1FA05E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CE47-A7AE-4C34-A403-543273D29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6584D-1209-4BFA-A799-8C69975ED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8B65AC-66A7-4165-8B0D-B4A736970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7D72B-2E1D-4C4B-9E1A-00A8C2E26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9A93D-6230-4877-9743-34E418073B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A8286A-329E-4C19-ACF6-45347944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3E5495-DF05-44DA-8245-E14232A9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DDEF9-AF46-484A-80D5-F19FC659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3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314D-97B1-4859-BD12-F303B206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E80D0-A459-48FC-8F7C-7A0ABE4F2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517B5-EFCE-4D14-A8DE-F0A67919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37961-539D-4EA0-9466-C6C3D7EE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0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719DB-5F4F-4C8A-9526-1F42BFEF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747726-3D90-462C-9B4F-4F34B4B31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C9481-A771-4BFB-93EA-F8CF06231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49149-DC01-4D53-BBAA-9574A7FCA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EE883-AF9F-417E-8C3A-A444A2708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8E2D7-B8F6-47FC-9DCA-01125034B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ECDE1-18BF-4B05-A6B4-4665EE0A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3B380-248C-4D12-9069-D326D21B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D3425-29D7-48C1-9A1C-4F7DFC434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E263-6EA3-491D-A24F-70940466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AEE64B-26A3-4C82-B784-8C92FEDCE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F67A7-8A29-41FB-AAFA-E70193BB1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D661D-0E72-4CEC-B2D1-6DE9637C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7D5C0-E07E-4017-BAE2-36FC1F53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D44CE-B1E5-47DC-81C3-DCC5DA63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4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DF78F-E5A9-405C-90EB-C329ADFC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C8636-80EB-4C4C-9AE1-03455FC26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EC066-F218-4CDA-A4E4-250C14134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4B013-E92A-44B8-B312-F148B0E147E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302E6-A9BC-43BE-A11E-712309FC4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9143D-59BF-4976-8345-52D474271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A68AC-1FF0-4FB2-A862-B0EDE6D8E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Parallel_lines.jpg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Principal%27s_Offic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gold-medal-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ntarte.com/2013/04/the-21st-century-classroom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8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1D0E6D-03F2-43D3-9224-05FEFEB21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19351"/>
            <a:ext cx="9144000" cy="1924049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2"/>
                </a:solidFill>
                <a:latin typeface="Arial" panose="020B0604020202020204" pitchFamily="34" charset="0"/>
              </a:rPr>
              <a:t>System President and</a:t>
            </a:r>
            <a: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</a:br>
            <a: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Principal/Administrator Performance </a:t>
            </a:r>
            <a:b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</a:br>
            <a:r>
              <a:rPr lang="en-US" sz="3400" b="1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Appraisal Process</a:t>
            </a:r>
            <a:r>
              <a:rPr lang="en-US" sz="3400" b="0" i="0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3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96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Prior to conference, </a:t>
            </a:r>
            <a:r>
              <a:rPr lang="en-US" sz="2400" dirty="0">
                <a:latin typeface="Arial" panose="020B0604020202020204" pitchFamily="34" charset="0"/>
              </a:rPr>
              <a:t>appraisee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 completes</a:t>
            </a:r>
            <a:r>
              <a:rPr lang="en-US" sz="2400" dirty="0">
                <a:latin typeface="Arial" panose="020B0604020202020204" pitchFamily="34" charset="0"/>
              </a:rPr>
              <a:t> and emails to their supervisor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: </a:t>
            </a:r>
          </a:p>
          <a:p>
            <a:pPr marL="0" indent="0" rtl="0" fontAlgn="base">
              <a:buNone/>
            </a:pP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fontAlgn="base"/>
            <a:r>
              <a:rPr lang="en-US" sz="2400" b="0" i="0" dirty="0">
                <a:effectLst/>
                <a:latin typeface="Arial" panose="020B0604020202020204" pitchFamily="34" charset="0"/>
              </a:rPr>
              <a:t>Self-Appraisal and Performance Form (Circles the numbers on the form)</a:t>
            </a:r>
          </a:p>
          <a:p>
            <a:pPr fontAlgn="base"/>
            <a:r>
              <a:rPr lang="en-US" sz="2400" b="0" i="0" dirty="0">
                <a:effectLst/>
                <a:latin typeface="Arial" panose="020B0604020202020204" pitchFamily="34" charset="0"/>
              </a:rPr>
              <a:t>Progress on goals with appropriate and corresponding evidence on Goal Setting and Evaluation Form</a:t>
            </a:r>
          </a:p>
          <a:p>
            <a:pPr fontAlgn="base"/>
            <a:r>
              <a:rPr lang="en-US" sz="2400" dirty="0">
                <a:latin typeface="Arial" panose="020B0604020202020204" pitchFamily="34" charset="0"/>
              </a:rPr>
              <a:t>Additional input and data as agreed</a:t>
            </a:r>
          </a:p>
          <a:p>
            <a:pPr fontAlgn="base"/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439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701619" cy="4930246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2400" dirty="0">
                <a:latin typeface="Arial" panose="020B0604020202020204" pitchFamily="34" charset="0"/>
              </a:rPr>
              <a:t>Supervisor then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: </a:t>
            </a:r>
          </a:p>
          <a:p>
            <a:pPr fontAlgn="base"/>
            <a:r>
              <a:rPr lang="en-US" sz="2400" dirty="0">
                <a:latin typeface="Arial" panose="020B0604020202020204" pitchFamily="34" charset="0"/>
              </a:rPr>
              <a:t>Asks for input from superintendent, if desired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Responds to the Self-Appraisal and Performance Form and checks areas for affirmation, concern or discussion (in the column defined by a check mark on the form)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A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dds comments to mid-year Performance Form and Goal Setting and Evaluation Form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Schedules mid-year conference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840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u="sng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Mid-Year</a:t>
            </a: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January) </a:t>
            </a:r>
            <a:br>
              <a:rPr lang="en-US" sz="31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3100" b="0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endParaRPr lang="en-US" sz="3100" dirty="0">
              <a:solidFill>
                <a:schemeClr val="accent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533400"/>
            <a:ext cx="6377769" cy="5838825"/>
          </a:xfrm>
        </p:spPr>
        <p:txBody>
          <a:bodyPr anchor="ctr">
            <a:normAutofit/>
          </a:bodyPr>
          <a:lstStyle/>
          <a:p>
            <a:pPr marL="0" indent="0" algn="ctr" rtl="0" fontAlgn="base">
              <a:buNone/>
            </a:pPr>
            <a:r>
              <a:rPr lang="en-US" b="1" i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Focus and discussion should be </a:t>
            </a:r>
          </a:p>
          <a:p>
            <a:pPr marL="0" indent="0" algn="ctr" rtl="0" fontAlgn="base">
              <a:buNone/>
            </a:pPr>
            <a:r>
              <a:rPr lang="en-US" b="1" i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on priority areas!</a:t>
            </a:r>
            <a:endParaRPr lang="en-US" sz="2000" b="0" i="0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marL="0" indent="0" rtl="0" fontAlgn="base">
              <a:buNone/>
            </a:pPr>
            <a:r>
              <a:rPr lang="en-US" sz="2400" dirty="0">
                <a:latin typeface="Arial" panose="020B0604020202020204" pitchFamily="34" charset="0"/>
              </a:rPr>
              <a:t>Appraisee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 has the opportunity to: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Identify and suggest solutions and seek support for problem areas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Recognize leadership accomplishments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Point out areas not being addressed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Mutually agree in writing on any mid-year course corrections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Commendations and recommendations should be written in the Mid-Year Performance Review section on the Goal Setting and Evaluation Form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Send copies to the superintendent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2173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End of the </a:t>
            </a:r>
            <a:b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b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sz="3200" i="1" dirty="0">
                <a:solidFill>
                  <a:srgbClr val="FFFFFF"/>
                </a:solidFill>
                <a:latin typeface="Arial" panose="020B0604020202020204" pitchFamily="34" charset="0"/>
              </a:rPr>
              <a:t>(May/June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 </a:t>
            </a:r>
            <a:br>
              <a:rPr lang="en-US" sz="32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br>
              <a:rPr lang="en-US" sz="32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080" y="171450"/>
            <a:ext cx="7770919" cy="6515100"/>
          </a:xfrm>
        </p:spPr>
        <p:txBody>
          <a:bodyPr anchor="ctr">
            <a:normAutofit/>
          </a:bodyPr>
          <a:lstStyle/>
          <a:p>
            <a:pPr marL="0" indent="0" algn="l" rtl="0" fontAlgn="base">
              <a:buNone/>
            </a:pPr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Appraisee: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Responds to any mid-year concerns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Reviews and updates Mid-Year Self Appraisal and Performance Form by addressing any changes or new issues that need addressed </a:t>
            </a:r>
          </a:p>
          <a:p>
            <a:pPr fontAlgn="base"/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Provides End-of-Year comments on Goal Attainment Form </a:t>
            </a:r>
          </a:p>
          <a:p>
            <a:pPr fontAlgn="base"/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Emails all documents to supervisor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22032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End of the </a:t>
            </a:r>
            <a:b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b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sz="3200" i="1" dirty="0">
                <a:solidFill>
                  <a:srgbClr val="FFFFFF"/>
                </a:solidFill>
                <a:latin typeface="Arial" panose="020B0604020202020204" pitchFamily="34" charset="0"/>
              </a:rPr>
              <a:t>(May/June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 </a:t>
            </a:r>
            <a:br>
              <a:rPr lang="en-US" sz="32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br>
              <a:rPr lang="en-US" sz="3200" dirty="0">
                <a:solidFill>
                  <a:srgbClr val="FFFFFF"/>
                </a:solidFill>
                <a:latin typeface="Arial" panose="020B0604020202020204" pitchFamily="34" charset="0"/>
              </a:rPr>
            </a:b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080" y="171450"/>
            <a:ext cx="7770919" cy="6515100"/>
          </a:xfrm>
        </p:spPr>
        <p:txBody>
          <a:bodyPr anchor="ctr">
            <a:normAutofit/>
          </a:bodyPr>
          <a:lstStyle/>
          <a:p>
            <a:pPr marL="0" indent="0" rtl="0" fontAlgn="base">
              <a:buNone/>
            </a:pPr>
            <a:r>
              <a:rPr lang="en-US" sz="3200" b="1" dirty="0">
                <a:latin typeface="Arial" panose="020B0604020202020204" pitchFamily="34" charset="0"/>
              </a:rPr>
              <a:t>Supervisor then</a:t>
            </a:r>
            <a:r>
              <a:rPr lang="en-US" sz="3200" b="1" i="0" dirty="0">
                <a:effectLst/>
                <a:latin typeface="Arial" panose="020B0604020202020204" pitchFamily="34" charset="0"/>
              </a:rPr>
              <a:t>: </a:t>
            </a:r>
          </a:p>
          <a:p>
            <a:pPr fontAlgn="base"/>
            <a:r>
              <a:rPr lang="en-US" sz="3200" dirty="0">
                <a:latin typeface="Arial" panose="020B0604020202020204" pitchFamily="34" charset="0"/>
              </a:rPr>
              <a:t>Asks for input from superintendent, if desired</a:t>
            </a:r>
            <a:endParaRPr lang="en-US" sz="3200" b="0" i="0" dirty="0"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3200" b="0" i="0" dirty="0">
                <a:effectLst/>
                <a:latin typeface="Arial" panose="020B0604020202020204" pitchFamily="34" charset="0"/>
              </a:rPr>
              <a:t>Updates the Self-Appraisal and Performance Form and checks areas for affirmation, concern or discussion (in the column defined by a check mark on the form).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A</a:t>
            </a:r>
            <a:r>
              <a:rPr lang="en-US" sz="3200" b="0" i="0" dirty="0">
                <a:effectLst/>
                <a:latin typeface="Arial" panose="020B0604020202020204" pitchFamily="34" charset="0"/>
              </a:rPr>
              <a:t>dds comments to end-of-year Performance Form and Goal Setting and Evaluation Form.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</a:rPr>
              <a:t>Schedules end-of-year conference</a:t>
            </a:r>
            <a:endParaRPr lang="en-US" sz="3200" b="0" i="0" dirty="0">
              <a:effectLst/>
              <a:latin typeface="Arial" panose="020B0604020202020204" pitchFamily="34" charset="0"/>
            </a:endParaRP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80089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End of the </a:t>
            </a:r>
            <a:b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br>
              <a:rPr lang="en-US" sz="3200" i="1" u="sng" dirty="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sz="3200" i="1" dirty="0">
                <a:solidFill>
                  <a:srgbClr val="FFFFFF"/>
                </a:solidFill>
                <a:latin typeface="Arial" panose="020B0604020202020204" pitchFamily="34" charset="0"/>
              </a:rPr>
              <a:t>(May/June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240" y="171450"/>
            <a:ext cx="8072760" cy="6515100"/>
          </a:xfrm>
        </p:spPr>
        <p:txBody>
          <a:bodyPr anchor="ctr">
            <a:normAutofit/>
          </a:bodyPr>
          <a:lstStyle/>
          <a:p>
            <a:pPr marL="0" indent="0" algn="l" rtl="0" fontAlgn="base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Hold Summative/End of Year Conference: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 responses to updated self-appraisal and goal attainment forms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new goals for next year and record on form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possible professional development possibilities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Commendations and recommendations placed in overall summary on form.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Sign and date  </a:t>
            </a:r>
          </a:p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Place original in the personnel file, provide one copy to the principal/president and send one copy of all documents to the superintendent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622004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4A98E-94C8-4F7F-86F4-987A1A4DE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7" y="640080"/>
            <a:ext cx="3304888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President and Principal/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Administrator Processes: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8AA2CC46-DF8F-4530-8EAF-4F6660C1B2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219160"/>
              </p:ext>
            </p:extLst>
          </p:nvPr>
        </p:nvGraphicFramePr>
        <p:xfrm>
          <a:off x="4699818" y="640082"/>
          <a:ext cx="6848715" cy="3188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picture containing antenna&#10;&#10;Description automatically generated">
            <a:extLst>
              <a:ext uri="{FF2B5EF4-FFF2-40B4-BE49-F238E27FC236}">
                <a16:creationId xmlns:a16="http://schemas.microsoft.com/office/drawing/2014/main" id="{93882B07-A7EF-4AD9-BE71-2B1A3C4A4A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233512" y="3937660"/>
            <a:ext cx="5397060" cy="228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1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3EE65-1B5B-41F4-A4F3-0E2008FF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Performance Appraisal Process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Based 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E6C78-4DB5-4639-A398-BC4818021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9" y="10138"/>
            <a:ext cx="7554102" cy="6695462"/>
          </a:xfrm>
        </p:spPr>
        <p:txBody>
          <a:bodyPr anchor="ctr">
            <a:normAutofit lnSpcReduction="10000"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</a:rPr>
              <a:t>Contemporary measures as provided through the National Standards and Benchmarks for Effective Catholic Elementary and Secondary Schools (NSBECS) </a:t>
            </a:r>
          </a:p>
          <a:p>
            <a:r>
              <a:rPr lang="en-US" sz="3600" b="0" i="0" dirty="0">
                <a:effectLst/>
                <a:latin typeface="Arial" panose="020B0604020202020204" pitchFamily="34" charset="0"/>
              </a:rPr>
              <a:t>A self-appraisal by the principal/administrator or president </a:t>
            </a:r>
          </a:p>
          <a:p>
            <a:r>
              <a:rPr lang="en-US" sz="3600" b="0" i="0" dirty="0">
                <a:effectLst/>
                <a:latin typeface="Arial" panose="020B0604020202020204" pitchFamily="34" charset="0"/>
              </a:rPr>
              <a:t>Appraisal by supervisor</a:t>
            </a:r>
          </a:p>
          <a:p>
            <a:r>
              <a:rPr lang="en-US" sz="3600" b="0" i="0" dirty="0">
                <a:effectLst/>
                <a:latin typeface="Arial" panose="020B0604020202020204" pitchFamily="34" charset="0"/>
              </a:rPr>
              <a:t>Additional input from superintendent, if requested</a:t>
            </a:r>
            <a:endParaRPr lang="en-US" sz="3600" dirty="0">
              <a:latin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</a:rPr>
              <a:t>Additional input from other stakeholders and data as discussed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641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78DD4-476D-4885-8F76-ACDB4C6D1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341" y="134524"/>
            <a:ext cx="9540640" cy="4259924"/>
          </a:xfrm>
        </p:spPr>
        <p:txBody>
          <a:bodyPr>
            <a:normAutofit/>
          </a:bodyPr>
          <a:lstStyle/>
          <a:p>
            <a: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Components of the Performance Appraisal Process </a:t>
            </a:r>
            <a:b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for a </a:t>
            </a:r>
            <a:b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44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System President and Principal</a:t>
            </a:r>
            <a:r>
              <a:rPr lang="en-US" sz="4400" dirty="0">
                <a:solidFill>
                  <a:srgbClr val="FFFFFF"/>
                </a:solidFill>
                <a:latin typeface="Arial" panose="020B0604020202020204" pitchFamily="34" charset="0"/>
              </a:rPr>
              <a:t>/</a:t>
            </a:r>
            <a:r>
              <a:rPr lang="en-US" sz="4400" b="1" dirty="0">
                <a:solidFill>
                  <a:srgbClr val="FFFFFF"/>
                </a:solidFill>
                <a:latin typeface="Arial" panose="020B0604020202020204" pitchFamily="34" charset="0"/>
              </a:rPr>
              <a:t>Administrator</a:t>
            </a:r>
            <a:endParaRPr lang="en-US" sz="4400" b="1" dirty="0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8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ED9029-64A6-4BAE-BA25-DC2A13D4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34" y="0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FABACF-DDBE-415C-8EE1-F7DD68C63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E17A99-1553-4633-ADFB-5CCDCF801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5D397-67D0-419E-977D-0F908EA32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886" y="980545"/>
            <a:ext cx="2556390" cy="4491015"/>
          </a:xfrm>
        </p:spPr>
        <p:txBody>
          <a:bodyPr anchor="t">
            <a:normAutofit/>
          </a:bodyPr>
          <a:lstStyle/>
          <a:p>
            <a:pPr algn="ctr"/>
            <a:br>
              <a:rPr lang="en-US" sz="25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25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25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What </a:t>
            </a:r>
            <a:b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are the </a:t>
            </a:r>
            <a:b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criteria for </a:t>
            </a:r>
            <a:b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evaluation?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25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25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C5A2-49C6-4E22-AFE5-D55A6287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29" y="352425"/>
            <a:ext cx="7053214" cy="6505575"/>
          </a:xfrm>
        </p:spPr>
        <p:txBody>
          <a:bodyPr>
            <a:normAutofit/>
          </a:bodyPr>
          <a:lstStyle/>
          <a:p>
            <a:pPr rtl="0" fontAlgn="base">
              <a:buFont typeface="+mj-lt"/>
              <a:buAutoNum type="arabicPeriod"/>
            </a:pPr>
            <a:r>
              <a:rPr lang="en-US" sz="3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Job Description </a:t>
            </a:r>
          </a:p>
          <a:p>
            <a:pPr rtl="0" fontAlgn="base">
              <a:buFont typeface="+mj-lt"/>
              <a:buAutoNum type="arabicPeriod" startAt="2"/>
            </a:pPr>
            <a:r>
              <a:rPr lang="en-US" sz="3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General Performance Categories (based on National Standards and Benchmarks for Effective Catholic Elementary and Secondary Schools (NSBECS) </a:t>
            </a:r>
          </a:p>
          <a:p>
            <a:pPr rtl="0" fontAlgn="base">
              <a:buFont typeface="+mj-lt"/>
              <a:buAutoNum type="arabicPeriod" startAt="3"/>
            </a:pPr>
            <a:r>
              <a:rPr lang="en-US" sz="3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Individual Performance Goals  </a:t>
            </a:r>
          </a:p>
          <a:p>
            <a:pPr rtl="0" fontAlgn="base">
              <a:buFont typeface="+mj-lt"/>
              <a:buAutoNum type="arabicPeriod" startAt="3"/>
            </a:pP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</a:rPr>
              <a:t>Option to gather input from others and/or use pertinent data</a:t>
            </a:r>
            <a:endParaRPr lang="en-US" sz="3600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05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4EA21D-2D1E-4AD5-A701-CBCE977AF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Who provides the perceptions of the principal/administrator’s performance?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88E3-0378-499D-8B12-4461DF3A5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322" y="2982721"/>
            <a:ext cx="4881983" cy="3563159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Self-appraisal completed by the principal/administrator at mid-year and updated at end-of-year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The president, as the employer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The superintendent, if requested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Other input as discussed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DD8E9A96-0282-4DA8-875D-B6950EE6F6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" b="1332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4EA21D-2D1E-4AD5-A701-CBCE977AF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Who provides the perceptions of the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president’s performance?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88E3-0378-499D-8B12-4461DF3A5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Self-appraisal completed by the president at mid-year and updated at end-of-year 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The </a:t>
            </a:r>
            <a:r>
              <a:rPr lang="en-US" sz="2400" dirty="0">
                <a:latin typeface="Arial" panose="020B0604020202020204" pitchFamily="34" charset="0"/>
              </a:rPr>
              <a:t>board chair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, as the employer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</a:rPr>
              <a:t>The superintendent, if requested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Other input as discussed</a:t>
            </a:r>
            <a:endParaRPr lang="en-US" sz="2400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55A2AD7-9518-41B6-A50B-E243B1286E73}"/>
              </a:ext>
            </a:extLst>
          </p:cNvPr>
          <p:cNvSpPr/>
          <p:nvPr/>
        </p:nvSpPr>
        <p:spPr>
          <a:xfrm>
            <a:off x="6850049" y="2780270"/>
            <a:ext cx="3000375" cy="3104434"/>
          </a:xfrm>
          <a:prstGeom prst="ellipse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6106A6D-5AE9-4EF4-995C-70EDF41D7F41}"/>
              </a:ext>
            </a:extLst>
          </p:cNvPr>
          <p:cNvSpPr/>
          <p:nvPr/>
        </p:nvSpPr>
        <p:spPr>
          <a:xfrm>
            <a:off x="6559629" y="2578790"/>
            <a:ext cx="3581213" cy="3490830"/>
          </a:xfrm>
          <a:prstGeom prst="ellipse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light&#10;&#10;Description automatically generated">
            <a:extLst>
              <a:ext uri="{FF2B5EF4-FFF2-40B4-BE49-F238E27FC236}">
                <a16:creationId xmlns:a16="http://schemas.microsoft.com/office/drawing/2014/main" id="{F732E643-7135-4199-8439-3A6D2705E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01796" y="2578790"/>
            <a:ext cx="5296878" cy="39726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B607E44-CDF8-4DEC-A7FF-3775BFF1F10D}"/>
              </a:ext>
            </a:extLst>
          </p:cNvPr>
          <p:cNvSpPr txBox="1"/>
          <p:nvPr/>
        </p:nvSpPr>
        <p:spPr>
          <a:xfrm>
            <a:off x="7594522" y="3675864"/>
            <a:ext cx="1657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Office of the President</a:t>
            </a:r>
          </a:p>
        </p:txBody>
      </p:sp>
    </p:spTree>
    <p:extLst>
      <p:ext uri="{BB962C8B-B14F-4D97-AF65-F5344CB8AC3E}">
        <p14:creationId xmlns:p14="http://schemas.microsoft.com/office/powerpoint/2010/main" val="276277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84D14E-6338-4DA8-8603-2023A676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880" y="10548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Who does what, when?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EBB0F-C529-46E5-9728-D814F66C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5483"/>
            <a:ext cx="755287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800" b="0" i="0" dirty="0">
                <a:effectLst/>
                <a:latin typeface="Arial" panose="020B0604020202020204" pitchFamily="34" charset="0"/>
              </a:rPr>
              <a:t>The principal/administrator, </a:t>
            </a:r>
            <a:r>
              <a:rPr lang="en-US" sz="4800" dirty="0">
                <a:latin typeface="Arial" panose="020B0604020202020204" pitchFamily="34" charset="0"/>
              </a:rPr>
              <a:t>president or board chair with input from the superintendent, </a:t>
            </a:r>
            <a:r>
              <a:rPr lang="en-US" sz="4800" b="0" i="0" dirty="0">
                <a:effectLst/>
                <a:latin typeface="Arial" panose="020B0604020202020204" pitchFamily="34" charset="0"/>
              </a:rPr>
              <a:t>work together collaboratively to complete the process.  </a:t>
            </a:r>
            <a:endParaRPr lang="en-US" sz="4800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BA386561-360B-44EB-83B6-69E9811495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20150" y="4764638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F21AD5-D5A4-4976-AF3A-4230A6FB0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15555"/>
            <a:ext cx="3900973" cy="3387497"/>
          </a:xfrm>
        </p:spPr>
        <p:txBody>
          <a:bodyPr anchor="b">
            <a:normAutofit/>
          </a:bodyPr>
          <a:lstStyle/>
          <a:p>
            <a:r>
              <a:rPr lang="en-US" sz="3200" b="0" i="0" u="sng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Beginning of the School Year</a:t>
            </a:r>
            <a:r>
              <a:rPr lang="en-US" sz="3200" u="sng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(July/August) </a:t>
            </a:r>
            <a:b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br>
              <a:rPr lang="en-US" sz="3200" b="0" i="1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sz="16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7FEF-B062-44D1-8054-9B77B7650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84" y="426128"/>
            <a:ext cx="7909967" cy="6771196"/>
          </a:xfrm>
        </p:spPr>
        <p:txBody>
          <a:bodyPr anchor="ctr">
            <a:normAutofit lnSpcReduction="10000"/>
          </a:bodyPr>
          <a:lstStyle/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A. Review Job Description and propose needed updates to the CSO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B. Review general performance categories on the Self-Appraisal </a:t>
            </a:r>
            <a:r>
              <a:rPr lang="en-US" sz="2000" dirty="0">
                <a:latin typeface="Arial" panose="020B0604020202020204" pitchFamily="34" charset="0"/>
              </a:rPr>
              <a:t>   	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and Performance Form so all parties understand 	expectations of leadership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C. Discuss and deci</a:t>
            </a:r>
            <a:r>
              <a:rPr lang="en-US" sz="2000" dirty="0">
                <a:latin typeface="Arial" panose="020B0604020202020204" pitchFamily="34" charset="0"/>
              </a:rPr>
              <a:t>de on other areas of input and/or data that will 	be utilized in the process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D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. Review and finalize annual goals: </a:t>
            </a:r>
          </a:p>
          <a:p>
            <a:pPr lvl="1" fontAlgn="base"/>
            <a:r>
              <a:rPr lang="en-US" sz="2000" b="0" i="0" dirty="0">
                <a:effectLst/>
                <a:latin typeface="Arial" panose="020B0604020202020204" pitchFamily="34" charset="0"/>
              </a:rPr>
              <a:t>Based on previous year for continuing </a:t>
            </a:r>
            <a:r>
              <a:rPr lang="en-US" sz="2000" dirty="0">
                <a:latin typeface="Arial" panose="020B0604020202020204" pitchFamily="34" charset="0"/>
              </a:rPr>
              <a:t>appraisee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or </a:t>
            </a:r>
          </a:p>
          <a:p>
            <a:pPr lvl="1" fontAlgn="base"/>
            <a:r>
              <a:rPr lang="en-US" sz="2000" b="0" i="0" dirty="0">
                <a:effectLst/>
                <a:latin typeface="Arial" panose="020B0604020202020204" pitchFamily="34" charset="0"/>
              </a:rPr>
              <a:t>Based on top priorities for a new appraisee </a:t>
            </a:r>
          </a:p>
          <a:p>
            <a:pPr lvl="1" fontAlgn="base"/>
            <a:r>
              <a:rPr lang="en-US" sz="2000" b="0" i="0" dirty="0">
                <a:effectLst/>
                <a:latin typeface="Arial" panose="020B0604020202020204" pitchFamily="34" charset="0"/>
              </a:rPr>
              <a:t>Send copy </a:t>
            </a:r>
            <a:r>
              <a:rPr lang="en-US" sz="2000" dirty="0">
                <a:latin typeface="Arial" panose="020B0604020202020204" pitchFamily="34" charset="0"/>
              </a:rPr>
              <a:t>of Goal Setting and Evaluation Form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to the superintendent by the deadline – August 20, 2021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E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. Review the process and determine the timelines for: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       1. Mid-Year Conference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2. End-Of-Year Conference 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F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. Materials Needed Throughout: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       1. Job Description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 2.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Template for Goal Development </a:t>
            </a:r>
          </a:p>
          <a:p>
            <a:pPr marL="0" indent="0" rtl="0" fontAlgn="base">
              <a:buNone/>
            </a:pPr>
            <a:r>
              <a:rPr lang="en-US" sz="2000" b="0" i="0" dirty="0">
                <a:effectLst/>
                <a:latin typeface="Arial" panose="020B0604020202020204" pitchFamily="34" charset="0"/>
              </a:rPr>
              <a:t>       3. Self-Appraisal and Performance Form 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 4.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Goal Setting and Evaluation Form</a:t>
            </a:r>
          </a:p>
          <a:p>
            <a:pPr marL="0" indent="0" rtl="0" fontAlgn="base">
              <a:buNone/>
            </a:pPr>
            <a:r>
              <a:rPr lang="en-US" sz="2000" dirty="0">
                <a:latin typeface="Arial" panose="020B0604020202020204" pitchFamily="34" charset="0"/>
              </a:rPr>
              <a:t>       5. Other input or data that will be utilized in the process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marL="0" indent="0" rtl="0" fontAlgn="base">
              <a:buNone/>
            </a:pP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30671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447AE04BFD0B429C3D415D2859A9EE" ma:contentTypeVersion="12" ma:contentTypeDescription="Create a new document." ma:contentTypeScope="" ma:versionID="b9ddabb484313471d39f64f849d0ca55">
  <xsd:schema xmlns:xsd="http://www.w3.org/2001/XMLSchema" xmlns:xs="http://www.w3.org/2001/XMLSchema" xmlns:p="http://schemas.microsoft.com/office/2006/metadata/properties" xmlns:ns2="4054cb57-449c-4774-8c05-da0c370be6fc" xmlns:ns3="2d09e348-e9ee-405f-a630-ea7140326378" targetNamespace="http://schemas.microsoft.com/office/2006/metadata/properties" ma:root="true" ma:fieldsID="949d69d7f9d1117d28cc3c4ee266b931" ns2:_="" ns3:_="">
    <xsd:import namespace="4054cb57-449c-4774-8c05-da0c370be6fc"/>
    <xsd:import namespace="2d09e348-e9ee-405f-a630-ea71403263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54cb57-449c-4774-8c05-da0c370be6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9e348-e9ee-405f-a630-ea7140326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30A3B-3BF3-4274-89E3-D73208C82A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011D1-A188-4A93-8A81-B054AF73B87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808D29-B798-40E1-98B9-EE371FF10E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54cb57-449c-4774-8c05-da0c370be6fc"/>
    <ds:schemaRef ds:uri="2d09e348-e9ee-405f-a630-ea7140326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861</Words>
  <Application>Microsoft Office PowerPoint</Application>
  <PresentationFormat>Widescreen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System President and  Principal/Administrator Performance  Appraisal Process </vt:lpstr>
      <vt:lpstr>President and Principal/ Administrator Processes:</vt:lpstr>
      <vt:lpstr>Performance Appraisal Process  Based On:</vt:lpstr>
      <vt:lpstr>Components of the Performance Appraisal Process  for a  System President and Principal/Administrator</vt:lpstr>
      <vt:lpstr>   What  are the  criteria for  evaluation?  </vt:lpstr>
      <vt:lpstr>Who provides the perceptions of the principal/administrator’s performance?</vt:lpstr>
      <vt:lpstr>Who provides the perceptions of the  president’s performance?</vt:lpstr>
      <vt:lpstr>Who does what, when? </vt:lpstr>
      <vt:lpstr>Beginning of the School Year (July/August)     </vt:lpstr>
      <vt:lpstr>  Mid-Year  (January)    </vt:lpstr>
      <vt:lpstr>  Mid-Year  (January)    </vt:lpstr>
      <vt:lpstr>  Mid-Year  (January)    </vt:lpstr>
      <vt:lpstr>End of the  School Year  (May/June)    </vt:lpstr>
      <vt:lpstr>End of the  School Year  (May/June)    </vt:lpstr>
      <vt:lpstr>End of the  School Year  (May/June)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Parish-Based  Principal Performance  Appraisal Process</dc:title>
  <dc:creator>Molly Bean</dc:creator>
  <cp:lastModifiedBy>Molly Bean</cp:lastModifiedBy>
  <cp:revision>17</cp:revision>
  <dcterms:created xsi:type="dcterms:W3CDTF">2021-02-17T20:17:15Z</dcterms:created>
  <dcterms:modified xsi:type="dcterms:W3CDTF">2021-07-28T18:23:35Z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0x0101009B447AE04BFD0B429C3D415D2859A9EE</vt:lpwstr>
  </property>
</Properties>
</file>